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400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01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93" d="100"/>
          <a:sy n="93" d="100"/>
        </p:scale>
        <p:origin x="-864" y="-96"/>
      </p:cViewPr>
      <p:guideLst>
        <p:guide orient="horz" pos="2160"/>
        <p:guide orient="horz" pos="2880"/>
        <p:guide orient="horz" pos="3168"/>
        <p:guide orient="horz" pos="2304"/>
        <p:guide orient="horz" pos="2688"/>
        <p:guide pos="2880"/>
        <p:guide pos="1152"/>
        <p:guide pos="2016"/>
        <p:guide pos="1776"/>
        <p:guide pos="3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sebastian_thrun_google_s_driverless_ca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obots.stanford.edu/papers/junior0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Autonomous Cars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Obstacle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curbs near the vehicle detected using the 2 front facing IBEO laser range finders and 2 rear facing SICK laser range finders</a:t>
            </a:r>
          </a:p>
          <a:p>
            <a:r>
              <a:rPr lang="en-US" dirty="0" smtClean="0"/>
              <a:t>only obstacles close to the vehicle (5m in front and 15m in back) considered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discrete grid-based local maps based on laser scan data</a:t>
            </a:r>
            <a:endParaRPr lang="en-US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47800"/>
            <a:ext cx="6781800" cy="49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77537"/>
            <a:ext cx="8839200" cy="52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laser range scan data is mapped into a synthetic 2D scan of the environment</a:t>
            </a:r>
            <a:endParaRPr lang="en-US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885950"/>
            <a:ext cx="7124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areas of change are detected by comparing two synthetic scans taken over a short time interval</a:t>
            </a:r>
          </a:p>
          <a:p>
            <a:pPr lvl="1"/>
            <a:r>
              <a:rPr lang="en-US" dirty="0" smtClean="0"/>
              <a:t>if an obstacle in one scan falls in the </a:t>
            </a:r>
            <a:r>
              <a:rPr lang="en-US" dirty="0" err="1" smtClean="0"/>
              <a:t>freespace</a:t>
            </a:r>
            <a:r>
              <a:rPr lang="en-US" dirty="0" smtClean="0"/>
              <a:t> of the second scan then this is evidence of motion</a:t>
            </a:r>
            <a:endParaRPr lang="en-US" dirty="0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2952750"/>
            <a:ext cx="7115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5181600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obstacle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726" y="5193268"/>
            <a:ext cx="366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absence of a previously seen obstacle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particle filters are instantiated at each detected moving obstacle to track the object over time</a:t>
            </a:r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2895600"/>
            <a:ext cx="7105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camera view</a:t>
            </a:r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762125"/>
            <a:ext cx="71342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precision GPS and inertial measurements are not sufficiently precise to achieve single lane localization in the DARPA supplied map</a:t>
            </a:r>
          </a:p>
          <a:p>
            <a:r>
              <a:rPr lang="en-US" dirty="0" smtClean="0"/>
              <a:t>DARPA map is also inaccurate!</a:t>
            </a:r>
          </a:p>
          <a:p>
            <a:r>
              <a:rPr lang="en-US" dirty="0" smtClean="0"/>
              <a:t>high precision localization within the lane is achieved using curb measurements and road reflectivity</a:t>
            </a:r>
          </a:p>
          <a:p>
            <a:pPr lvl="1"/>
            <a:r>
              <a:rPr lang="en-US" dirty="0" smtClean="0"/>
              <a:t>2 side facing SICK LMS </a:t>
            </a:r>
            <a:r>
              <a:rPr lang="en-US" dirty="0" smtClean="0"/>
              <a:t>and the forward </a:t>
            </a:r>
            <a:r>
              <a:rPr lang="en-US" dirty="0" smtClean="0"/>
              <a:t>facing RIEGL LMS-Q120 laser range </a:t>
            </a:r>
            <a:r>
              <a:rPr lang="en-US" dirty="0" smtClean="0"/>
              <a:t>finders pointed downward to measure infrared reflectivity change between road surface and painted lane markers</a:t>
            </a:r>
          </a:p>
          <a:p>
            <a:r>
              <a:rPr lang="en-US" dirty="0" smtClean="0"/>
              <a:t>offsets greater than 1 m relative to GPS were common observed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03" y="838200"/>
            <a:ext cx="88978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Path Planning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performed at each checkpoint and when a permanent road blockage is detected</a:t>
            </a:r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988" y="1828800"/>
            <a:ext cx="67740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Sebastian </a:t>
            </a:r>
            <a:r>
              <a:rPr lang="en-US" dirty="0" err="1" smtClean="0"/>
              <a:t>Thrun’s</a:t>
            </a:r>
            <a:r>
              <a:rPr lang="en-US" dirty="0" smtClean="0"/>
              <a:t> TED Talk describing Google’s driverless car</a:t>
            </a:r>
          </a:p>
          <a:p>
            <a:pPr lvl="1"/>
            <a:r>
              <a:rPr lang="en-US" dirty="0" smtClean="0">
                <a:hlinkClick r:id="rId2"/>
              </a:rPr>
              <a:t>www.ted.com/talks/sebastian_thrun_google_s_driverless_car.html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Path Planning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performed using dynamic programming on a discrete version of the map</a:t>
            </a:r>
          </a:p>
          <a:p>
            <a:r>
              <a:rPr lang="en-US" dirty="0" smtClean="0"/>
              <a:t>cost function weights choices (which way to turn at an intersection, lane changes, etc.) probabilistically</a:t>
            </a:r>
          </a:p>
          <a:p>
            <a:pPr lvl="1"/>
            <a:r>
              <a:rPr lang="en-US" dirty="0" smtClean="0"/>
              <a:t>tends to perform lane changes earlier rather than later</a:t>
            </a:r>
          </a:p>
          <a:p>
            <a:pPr lvl="1"/>
            <a:r>
              <a:rPr lang="en-US" dirty="0" smtClean="0"/>
              <a:t>will avoid passing a slow moving car in the right lane if a right hand turn is up coming</a:t>
            </a:r>
          </a:p>
          <a:p>
            <a:pPr lvl="1"/>
            <a:r>
              <a:rPr lang="en-US" dirty="0" smtClean="0"/>
              <a:t>may decide against left hand turns at intersections if an alternate route is not much longer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global planner outputs a central path and also paths that have slight lateral shifts</a:t>
            </a:r>
          </a:p>
          <a:p>
            <a:pPr lvl="1"/>
            <a:r>
              <a:rPr lang="en-US" dirty="0" smtClean="0"/>
              <a:t>allows the vehicle to pass slower moving vehicles</a:t>
            </a: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11" y="2286000"/>
            <a:ext cx="66273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Freeform 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smtClean="0"/>
              <a:t>in parking lots and </a:t>
            </a:r>
            <a:r>
              <a:rPr lang="en-US" dirty="0" smtClean="0"/>
              <a:t>maneuvers such as U-turns</a:t>
            </a:r>
          </a:p>
          <a:p>
            <a:r>
              <a:rPr lang="en-US" dirty="0" smtClean="0"/>
              <a:t>planning performed using a variation of A* called hybrid-A*</a:t>
            </a:r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362200"/>
            <a:ext cx="4295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3243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28" y="1371600"/>
            <a:ext cx="77639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Hierarchy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behavior governed by a finite state machine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1600200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shown</a:t>
            </a:r>
          </a:p>
          <a:p>
            <a:r>
              <a:rPr lang="en-US" dirty="0" smtClean="0"/>
              <a:t>*TRAFFIC_JAM</a:t>
            </a:r>
          </a:p>
          <a:p>
            <a:r>
              <a:rPr lang="en-US" dirty="0" smtClean="0"/>
              <a:t>*ESCAPE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Escaping Blockages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TRAFFIC_JAM and ESCAPE use hybrid-A* planner to find a path around road blockages </a:t>
            </a:r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2236"/>
            <a:ext cx="9144000" cy="35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3 missions accomplished</a:t>
            </a:r>
          </a:p>
          <a:p>
            <a:r>
              <a:rPr lang="en-US" dirty="0" smtClean="0"/>
              <a:t>55.96 miles in 4 hrs 5 </a:t>
            </a:r>
            <a:r>
              <a:rPr lang="en-US" dirty="0" err="1" smtClean="0"/>
              <a:t>mins</a:t>
            </a:r>
            <a:r>
              <a:rPr lang="en-US" dirty="0" smtClean="0"/>
              <a:t> 6 </a:t>
            </a:r>
            <a:r>
              <a:rPr lang="en-US" dirty="0" err="1" smtClean="0"/>
              <a:t>secs</a:t>
            </a:r>
            <a:r>
              <a:rPr lang="en-US" dirty="0" smtClean="0"/>
              <a:t> (22 km per hour)</a:t>
            </a:r>
          </a:p>
          <a:p>
            <a:pPr lvl="1"/>
            <a:r>
              <a:rPr lang="en-US" dirty="0" smtClean="0"/>
              <a:t>good for 2</a:t>
            </a:r>
            <a:r>
              <a:rPr lang="en-US" baseline="30000" dirty="0" smtClean="0"/>
              <a:t>nd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notable race events</a:t>
            </a:r>
          </a:p>
          <a:p>
            <a:pPr lvl="1"/>
            <a:r>
              <a:rPr lang="en-US" dirty="0" smtClean="0"/>
              <a:t>travel over a dirt road</a:t>
            </a:r>
          </a:p>
          <a:p>
            <a:pPr lvl="1"/>
            <a:r>
              <a:rPr lang="en-US" dirty="0" smtClean="0"/>
              <a:t>passing a disabled competitor</a:t>
            </a:r>
          </a:p>
          <a:p>
            <a:pPr lvl="1"/>
            <a:r>
              <a:rPr lang="en-US" dirty="0" smtClean="0"/>
              <a:t>avoiding a head on collision with a competitor driving partially in the wrong lane</a:t>
            </a:r>
          </a:p>
          <a:p>
            <a:pPr lvl="1"/>
            <a:r>
              <a:rPr lang="en-US" dirty="0" smtClean="0"/>
              <a:t>braking in reaction to an aggressive merge</a:t>
            </a:r>
          </a:p>
          <a:p>
            <a:pPr lvl="1"/>
            <a:r>
              <a:rPr lang="en-US" dirty="0" smtClean="0"/>
              <a:t>guilty of an aggressive merge</a:t>
            </a:r>
          </a:p>
          <a:p>
            <a:pPr lvl="1"/>
            <a:r>
              <a:rPr lang="en-US" dirty="0" smtClean="0"/>
              <a:t>guilty of pulling alongside a competitor stopped at a stop sign (mistaken for a parked car)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Junior: The Stanford Entry in the Urban </a:t>
            </a:r>
            <a:r>
              <a:rPr lang="en-US" dirty="0" smtClean="0"/>
              <a:t>Challenge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robots.stanford.edu/papers/junior08.pdf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DARPA Urban Challenge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November 3, 2007</a:t>
            </a:r>
          </a:p>
          <a:p>
            <a:r>
              <a:rPr lang="en-US" dirty="0" smtClean="0"/>
              <a:t>6 hours to complete a 96 km urban area course</a:t>
            </a:r>
          </a:p>
          <a:p>
            <a:r>
              <a:rPr lang="en-US" dirty="0" smtClean="0"/>
              <a:t>multiple robotic vehicles carrying out missions on the same course at the same time</a:t>
            </a:r>
          </a:p>
          <a:p>
            <a:r>
              <a:rPr lang="en-US" dirty="0" smtClean="0"/>
              <a:t>basic rules:</a:t>
            </a:r>
          </a:p>
          <a:p>
            <a:pPr lvl="1"/>
            <a:r>
              <a:rPr lang="en-US" dirty="0" smtClean="0"/>
              <a:t>stock vehicle</a:t>
            </a:r>
          </a:p>
          <a:p>
            <a:pPr lvl="1"/>
            <a:r>
              <a:rPr lang="en-US" dirty="0" smtClean="0"/>
              <a:t>obey California driving laws</a:t>
            </a:r>
          </a:p>
          <a:p>
            <a:pPr lvl="1"/>
            <a:r>
              <a:rPr lang="en-US" dirty="0" smtClean="0"/>
              <a:t>entirely autonomous</a:t>
            </a:r>
          </a:p>
          <a:p>
            <a:pPr lvl="1"/>
            <a:r>
              <a:rPr lang="en-US" dirty="0" smtClean="0"/>
              <a:t>avoid collisions with objects typical to urban environment</a:t>
            </a:r>
          </a:p>
          <a:p>
            <a:pPr lvl="1"/>
            <a:r>
              <a:rPr lang="en-US" dirty="0" smtClean="0"/>
              <a:t>must also be able to operate in parking lots</a:t>
            </a:r>
          </a:p>
          <a:p>
            <a:pPr lvl="1"/>
            <a:r>
              <a:rPr lang="en-US" dirty="0" smtClean="0"/>
              <a:t>DARPA supplied environment map with information on lanes, lane markings, stop signs, parking lots, and special checkpoints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1" y="838200"/>
            <a:ext cx="79802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Junior: Computation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609725"/>
            <a:ext cx="8267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Junior: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Applanix</a:t>
            </a:r>
            <a:r>
              <a:rPr lang="en-US" dirty="0" smtClean="0"/>
              <a:t> POS LV 420 position and orientation system</a:t>
            </a:r>
          </a:p>
          <a:p>
            <a:pPr lvl="1"/>
            <a:r>
              <a:rPr lang="en-US" dirty="0" smtClean="0"/>
              <a:t>multiple GPS receivers, GPS heading measurement, inertial measurement, distance measurement, </a:t>
            </a:r>
            <a:r>
              <a:rPr lang="en-US" dirty="0" err="1" smtClean="0"/>
              <a:t>Omnistar</a:t>
            </a:r>
            <a:r>
              <a:rPr lang="en-US" dirty="0" smtClean="0"/>
              <a:t> Virtual Base Station</a:t>
            </a:r>
          </a:p>
          <a:p>
            <a:pPr lvl="2"/>
            <a:r>
              <a:rPr lang="en-US" dirty="0" smtClean="0"/>
              <a:t>position and orientation errors less than 100 cm and 0.1 degrees</a:t>
            </a:r>
          </a:p>
          <a:p>
            <a:r>
              <a:rPr lang="en-US" dirty="0" smtClean="0"/>
              <a:t>2 side facing SICK LMS laser range finders</a:t>
            </a:r>
          </a:p>
          <a:p>
            <a:r>
              <a:rPr lang="en-US" dirty="0" smtClean="0"/>
              <a:t>1 forward facing RIEGL LMS-Q120 laser range finder</a:t>
            </a:r>
          </a:p>
          <a:p>
            <a:r>
              <a:rPr lang="en-US" dirty="0" smtClean="0"/>
              <a:t>1 roof mounted </a:t>
            </a:r>
            <a:r>
              <a:rPr lang="en-US" dirty="0" err="1" smtClean="0"/>
              <a:t>Velodyne</a:t>
            </a:r>
            <a:r>
              <a:rPr lang="en-US" dirty="0" smtClean="0"/>
              <a:t> HDL-64E laser range finder</a:t>
            </a:r>
            <a:endParaRPr lang="en-US" dirty="0" smtClean="0"/>
          </a:p>
          <a:p>
            <a:r>
              <a:rPr lang="en-US" dirty="0" smtClean="0"/>
              <a:t>2 rear mounted SICK LDLRS laser range finders</a:t>
            </a:r>
          </a:p>
          <a:p>
            <a:r>
              <a:rPr lang="en-US" dirty="0" smtClean="0"/>
              <a:t>2 front mounted IBEO ALASCA XT laser range finders</a:t>
            </a:r>
          </a:p>
          <a:p>
            <a:r>
              <a:rPr lang="en-US" dirty="0" smtClean="0"/>
              <a:t>5 BOSCH radars mounted in front grill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Obstacle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challenging!</a:t>
            </a:r>
          </a:p>
          <a:p>
            <a:pPr lvl="1"/>
            <a:r>
              <a:rPr lang="en-US" dirty="0" smtClean="0"/>
              <a:t>curbs</a:t>
            </a:r>
          </a:p>
          <a:p>
            <a:pPr lvl="1"/>
            <a:r>
              <a:rPr lang="en-US" dirty="0" smtClean="0"/>
              <a:t>moving and static obstacles</a:t>
            </a:r>
          </a:p>
          <a:p>
            <a:pPr lvl="1"/>
            <a:r>
              <a:rPr lang="en-US" dirty="0" smtClean="0"/>
              <a:t>overhanging obstacles (tree branches, signs, etc.) that can be safely driven under</a:t>
            </a:r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913439"/>
            <a:ext cx="8305800" cy="34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Obstacle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sensor is the </a:t>
            </a:r>
            <a:r>
              <a:rPr lang="en-US" dirty="0" err="1" smtClean="0"/>
              <a:t>Velodyne</a:t>
            </a:r>
            <a:r>
              <a:rPr lang="en-US" dirty="0" smtClean="0"/>
              <a:t> laser range finder</a:t>
            </a:r>
          </a:p>
          <a:p>
            <a:pPr lvl="1"/>
            <a:r>
              <a:rPr lang="en-US" dirty="0" smtClean="0"/>
              <a:t>cannot reliably detect curb-sized obstacles near the vehicle because of self-occlusion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902247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3239</TotalTime>
  <Words>776</Words>
  <Application>Microsoft Office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Case Study</vt:lpstr>
      <vt:lpstr>Slide 2</vt:lpstr>
      <vt:lpstr>Slide 3</vt:lpstr>
      <vt:lpstr>DARPA Urban Challenge</vt:lpstr>
      <vt:lpstr>Junior</vt:lpstr>
      <vt:lpstr>Junior: Computation</vt:lpstr>
      <vt:lpstr>Junior: Sensors</vt:lpstr>
      <vt:lpstr>Laser Obstacle Detection</vt:lpstr>
      <vt:lpstr>Laser Obstacle Detection</vt:lpstr>
      <vt:lpstr>Laser Obstacle Detection</vt:lpstr>
      <vt:lpstr>Static Mapping</vt:lpstr>
      <vt:lpstr>Static Mapping</vt:lpstr>
      <vt:lpstr>Dynamic Object Detection and Tracking</vt:lpstr>
      <vt:lpstr>Dynamic Object Detection and Tracking</vt:lpstr>
      <vt:lpstr>Dynamic Object Detection and Tracking</vt:lpstr>
      <vt:lpstr>Dynamic Object Detection and Tracking</vt:lpstr>
      <vt:lpstr>Precision Localization</vt:lpstr>
      <vt:lpstr>Precision Localization</vt:lpstr>
      <vt:lpstr>Global Path Planning</vt:lpstr>
      <vt:lpstr>Global Path Planning</vt:lpstr>
      <vt:lpstr>Road Navigation</vt:lpstr>
      <vt:lpstr>Freeform Navigation</vt:lpstr>
      <vt:lpstr>Behavior Hierarchy</vt:lpstr>
      <vt:lpstr>Escaping Blockages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67</cp:revision>
  <dcterms:created xsi:type="dcterms:W3CDTF">2011-01-07T01:27:12Z</dcterms:created>
  <dcterms:modified xsi:type="dcterms:W3CDTF">2011-04-01T03:53:02Z</dcterms:modified>
</cp:coreProperties>
</file>